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jHSGBfo3fHuUlwnl+2p2wSTAAS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DD5DF4-CE63-4A42-A2A3-27EB9DB6CBD1}">
  <a:tblStyle styleId="{29DD5DF4-CE63-4A42-A2A3-27EB9DB6CBD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bold.fntdata"/><Relationship Id="rId6" Type="http://schemas.openxmlformats.org/officeDocument/2006/relationships/slide" Target="slides/slide1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2566729" y="2535162"/>
            <a:ext cx="66764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Combat Dining 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10800000">
            <a:off x="2705551" y="3573416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07" y="2580070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6708" y="2479712"/>
            <a:ext cx="2080258" cy="208025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2695777" y="3767114"/>
            <a:ext cx="67911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1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1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1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575" y="1362825"/>
            <a:ext cx="10292198" cy="501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2"/>
          <p:cNvSpPr txBox="1"/>
          <p:nvPr>
            <p:ph type="ctrTitle"/>
          </p:nvPr>
        </p:nvSpPr>
        <p:spPr>
          <a:xfrm>
            <a:off x="1899137" y="2191324"/>
            <a:ext cx="86750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b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4400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Next IPR: TBD</a:t>
            </a:r>
            <a:endParaRPr sz="4400">
              <a:solidFill>
                <a:srgbClr val="001F46"/>
              </a:solidFill>
            </a:endParaRPr>
          </a:p>
        </p:txBody>
      </p:sp>
      <p:sp>
        <p:nvSpPr>
          <p:cNvPr id="300" name="Google Shape;300;p12"/>
          <p:cNvSpPr/>
          <p:nvPr/>
        </p:nvSpPr>
        <p:spPr>
          <a:xfrm rot="5400000">
            <a:off x="-126" y="3316222"/>
            <a:ext cx="3067431" cy="13780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"/>
          <p:cNvSpPr/>
          <p:nvPr/>
        </p:nvSpPr>
        <p:spPr>
          <a:xfrm flipH="1" rot="10800000">
            <a:off x="1385027" y="5312471"/>
            <a:ext cx="9465722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3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1728476" y="5491913"/>
            <a:ext cx="91222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2722309" y="4352080"/>
            <a:ext cx="67911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13"/>
          <p:cNvPicPr preferRelativeResize="0"/>
          <p:nvPr/>
        </p:nvPicPr>
        <p:blipFill rotWithShape="1">
          <a:blip r:embed="rId3">
            <a:alphaModFix/>
          </a:blip>
          <a:srcRect b="8055" l="0" r="0" t="35972"/>
          <a:stretch/>
        </p:blipFill>
        <p:spPr>
          <a:xfrm>
            <a:off x="941387" y="510362"/>
            <a:ext cx="10290175" cy="38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/>
          <p:nvPr/>
        </p:nvSpPr>
        <p:spPr>
          <a:xfrm>
            <a:off x="729742" y="1415167"/>
            <a:ext cx="10689771" cy="462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Placemat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Committee Members &amp; Roles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PO&amp;M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 (if appropriate)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Etc..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/>
        </p:nvSpPr>
        <p:spPr>
          <a:xfrm>
            <a:off x="3656992" y="5490"/>
            <a:ext cx="4898611" cy="103113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2165350" y="2006600"/>
            <a:ext cx="3727450" cy="284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3"/>
          <p:cNvGrpSpPr/>
          <p:nvPr/>
        </p:nvGrpSpPr>
        <p:grpSpPr>
          <a:xfrm>
            <a:off x="0" y="0"/>
            <a:ext cx="1588" cy="0"/>
            <a:chOff x="0" y="0"/>
            <a:chExt cx="1308" cy="423"/>
          </a:xfrm>
        </p:grpSpPr>
        <p:grpSp>
          <p:nvGrpSpPr>
            <p:cNvPr id="115" name="Google Shape;115;p3"/>
            <p:cNvGrpSpPr/>
            <p:nvPr/>
          </p:nvGrpSpPr>
          <p:grpSpPr>
            <a:xfrm>
              <a:off x="387" y="63"/>
              <a:ext cx="921" cy="93"/>
              <a:chOff x="387" y="63"/>
              <a:chExt cx="921" cy="93"/>
            </a:xfrm>
          </p:grpSpPr>
          <p:cxnSp>
            <p:nvCxnSpPr>
              <p:cNvPr id="116" name="Google Shape;116;p3"/>
              <p:cNvCxnSpPr/>
              <p:nvPr/>
            </p:nvCxnSpPr>
            <p:spPr>
              <a:xfrm>
                <a:off x="792" y="105"/>
                <a:ext cx="99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 rot="10800000">
                <a:off x="387" y="90"/>
                <a:ext cx="420" cy="1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 flipH="1">
                <a:off x="888" y="99"/>
                <a:ext cx="420" cy="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>
                <a:off x="840" y="63"/>
                <a:ext cx="3" cy="8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>
                <a:off x="810" y="111"/>
                <a:ext cx="27" cy="4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 flipH="1">
                <a:off x="846" y="111"/>
                <a:ext cx="24" cy="3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2" name="Google Shape;122;p3"/>
            <p:cNvSpPr/>
            <p:nvPr/>
          </p:nvSpPr>
          <p:spPr>
            <a:xfrm>
              <a:off x="801" y="0"/>
              <a:ext cx="81" cy="62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" name="Google Shape;123;p3"/>
            <p:cNvGrpSpPr/>
            <p:nvPr/>
          </p:nvGrpSpPr>
          <p:grpSpPr>
            <a:xfrm>
              <a:off x="969" y="156"/>
              <a:ext cx="86" cy="88"/>
              <a:chOff x="969" y="156"/>
              <a:chExt cx="86" cy="88"/>
            </a:xfrm>
          </p:grpSpPr>
          <p:sp>
            <p:nvSpPr>
              <p:cNvPr id="124" name="Google Shape;124;p3"/>
              <p:cNvSpPr/>
              <p:nvPr/>
            </p:nvSpPr>
            <p:spPr>
              <a:xfrm>
                <a:off x="969" y="156"/>
                <a:ext cx="18" cy="60"/>
              </a:xfrm>
              <a:custGeom>
                <a:rect b="b" l="l" r="r" t="t"/>
                <a:pathLst>
                  <a:path extrusionOk="0" h="60" w="18">
                    <a:moveTo>
                      <a:pt x="0" y="48"/>
                    </a:moveTo>
                    <a:lnTo>
                      <a:pt x="18" y="0"/>
                    </a:lnTo>
                    <a:lnTo>
                      <a:pt x="18" y="6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995" y="190"/>
                <a:ext cx="60" cy="54"/>
              </a:xfrm>
              <a:custGeom>
                <a:rect b="b" l="l" r="r" t="t"/>
                <a:pathLst>
                  <a:path extrusionOk="0" h="54" w="60">
                    <a:moveTo>
                      <a:pt x="0" y="36"/>
                    </a:moveTo>
                    <a:lnTo>
                      <a:pt x="60" y="0"/>
                    </a:lnTo>
                    <a:lnTo>
                      <a:pt x="18" y="5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Google Shape;126;p3"/>
            <p:cNvSpPr/>
            <p:nvPr/>
          </p:nvSpPr>
          <p:spPr>
            <a:xfrm>
              <a:off x="9" y="141"/>
              <a:ext cx="222" cy="135"/>
            </a:xfrm>
            <a:custGeom>
              <a:rect b="b" l="l" r="r" t="t"/>
              <a:pathLst>
                <a:path extrusionOk="0" h="108" w="180">
                  <a:moveTo>
                    <a:pt x="0" y="93"/>
                  </a:moveTo>
                  <a:lnTo>
                    <a:pt x="18" y="108"/>
                  </a:lnTo>
                  <a:lnTo>
                    <a:pt x="180" y="18"/>
                  </a:lnTo>
                  <a:lnTo>
                    <a:pt x="168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8" y="58"/>
              <a:ext cx="1128" cy="327"/>
            </a:xfrm>
            <a:custGeom>
              <a:rect b="b" l="l" r="r" t="t"/>
              <a:pathLst>
                <a:path extrusionOk="0" h="327" w="1128">
                  <a:moveTo>
                    <a:pt x="0" y="3"/>
                  </a:moveTo>
                  <a:lnTo>
                    <a:pt x="45" y="0"/>
                  </a:lnTo>
                  <a:lnTo>
                    <a:pt x="129" y="141"/>
                  </a:lnTo>
                  <a:lnTo>
                    <a:pt x="492" y="141"/>
                  </a:lnTo>
                  <a:lnTo>
                    <a:pt x="540" y="117"/>
                  </a:lnTo>
                  <a:lnTo>
                    <a:pt x="528" y="81"/>
                  </a:lnTo>
                  <a:lnTo>
                    <a:pt x="726" y="75"/>
                  </a:lnTo>
                  <a:lnTo>
                    <a:pt x="837" y="99"/>
                  </a:lnTo>
                  <a:lnTo>
                    <a:pt x="840" y="129"/>
                  </a:lnTo>
                  <a:lnTo>
                    <a:pt x="906" y="132"/>
                  </a:lnTo>
                  <a:lnTo>
                    <a:pt x="915" y="153"/>
                  </a:lnTo>
                  <a:lnTo>
                    <a:pt x="1023" y="198"/>
                  </a:lnTo>
                  <a:lnTo>
                    <a:pt x="1065" y="246"/>
                  </a:lnTo>
                  <a:lnTo>
                    <a:pt x="1113" y="255"/>
                  </a:lnTo>
                  <a:lnTo>
                    <a:pt x="1128" y="282"/>
                  </a:lnTo>
                  <a:lnTo>
                    <a:pt x="1113" y="306"/>
                  </a:lnTo>
                  <a:lnTo>
                    <a:pt x="1071" y="321"/>
                  </a:lnTo>
                  <a:lnTo>
                    <a:pt x="729" y="327"/>
                  </a:lnTo>
                  <a:lnTo>
                    <a:pt x="555" y="288"/>
                  </a:lnTo>
                  <a:lnTo>
                    <a:pt x="501" y="246"/>
                  </a:lnTo>
                  <a:lnTo>
                    <a:pt x="120" y="198"/>
                  </a:lnTo>
                  <a:lnTo>
                    <a:pt x="72" y="264"/>
                  </a:lnTo>
                  <a:lnTo>
                    <a:pt x="15" y="252"/>
                  </a:lnTo>
                  <a:lnTo>
                    <a:pt x="45" y="180"/>
                  </a:lnTo>
                  <a:lnTo>
                    <a:pt x="6" y="180"/>
                  </a:lnTo>
                  <a:lnTo>
                    <a:pt x="21" y="144"/>
                  </a:lnTo>
                  <a:lnTo>
                    <a:pt x="54" y="14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" name="Google Shape;128;p3"/>
            <p:cNvGrpSpPr/>
            <p:nvPr/>
          </p:nvGrpSpPr>
          <p:grpSpPr>
            <a:xfrm>
              <a:off x="997" y="231"/>
              <a:ext cx="180" cy="177"/>
              <a:chOff x="997" y="231"/>
              <a:chExt cx="180" cy="177"/>
            </a:xfrm>
          </p:grpSpPr>
          <p:sp>
            <p:nvSpPr>
              <p:cNvPr id="129" name="Google Shape;129;p3"/>
              <p:cNvSpPr/>
              <p:nvPr/>
            </p:nvSpPr>
            <p:spPr>
              <a:xfrm>
                <a:off x="1101" y="369"/>
                <a:ext cx="60" cy="39"/>
              </a:xfrm>
              <a:custGeom>
                <a:rect b="b" l="l" r="r" t="t"/>
                <a:pathLst>
                  <a:path extrusionOk="0" h="39" w="60">
                    <a:moveTo>
                      <a:pt x="0" y="9"/>
                    </a:moveTo>
                    <a:lnTo>
                      <a:pt x="60" y="39"/>
                    </a:lnTo>
                    <a:lnTo>
                      <a:pt x="21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" name="Google Shape;130;p3"/>
              <p:cNvGrpSpPr/>
              <p:nvPr/>
            </p:nvGrpSpPr>
            <p:grpSpPr>
              <a:xfrm>
                <a:off x="997" y="231"/>
                <a:ext cx="180" cy="150"/>
                <a:chOff x="997" y="231"/>
                <a:chExt cx="180" cy="150"/>
              </a:xfrm>
            </p:grpSpPr>
            <p:sp>
              <p:nvSpPr>
                <p:cNvPr id="131" name="Google Shape;131;p3"/>
                <p:cNvSpPr/>
                <p:nvPr/>
              </p:nvSpPr>
              <p:spPr>
                <a:xfrm>
                  <a:off x="997" y="231"/>
                  <a:ext cx="116" cy="87"/>
                </a:xfrm>
                <a:custGeom>
                  <a:rect b="b" l="l" r="r" t="t"/>
                  <a:pathLst>
                    <a:path extrusionOk="0" h="87" w="116">
                      <a:moveTo>
                        <a:pt x="17" y="0"/>
                      </a:moveTo>
                      <a:lnTo>
                        <a:pt x="0" y="12"/>
                      </a:lnTo>
                      <a:lnTo>
                        <a:pt x="47" y="87"/>
                      </a:lnTo>
                      <a:lnTo>
                        <a:pt x="101" y="87"/>
                      </a:lnTo>
                      <a:lnTo>
                        <a:pt x="116" y="66"/>
                      </a:lnTo>
                      <a:lnTo>
                        <a:pt x="65" y="2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1062" y="336"/>
                  <a:ext cx="115" cy="45"/>
                </a:xfrm>
                <a:custGeom>
                  <a:rect b="b" l="l" r="r" t="t"/>
                  <a:pathLst>
                    <a:path extrusionOk="0" h="45" w="115">
                      <a:moveTo>
                        <a:pt x="0" y="45"/>
                      </a:moveTo>
                      <a:lnTo>
                        <a:pt x="24" y="0"/>
                      </a:lnTo>
                      <a:lnTo>
                        <a:pt x="115" y="6"/>
                      </a:lnTo>
                      <a:lnTo>
                        <a:pt x="99" y="30"/>
                      </a:lnTo>
                      <a:lnTo>
                        <a:pt x="60" y="45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133" name="Google Shape;133;p3"/>
            <p:cNvCxnSpPr/>
            <p:nvPr/>
          </p:nvCxnSpPr>
          <p:spPr>
            <a:xfrm>
              <a:off x="63" y="87"/>
              <a:ext cx="36" cy="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3"/>
            <p:cNvCxnSpPr/>
            <p:nvPr/>
          </p:nvCxnSpPr>
          <p:spPr>
            <a:xfrm>
              <a:off x="87" y="90"/>
              <a:ext cx="60" cy="10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3"/>
            <p:cNvCxnSpPr/>
            <p:nvPr/>
          </p:nvCxnSpPr>
          <p:spPr>
            <a:xfrm flipH="1" rot="10800000">
              <a:off x="93" y="243"/>
              <a:ext cx="54" cy="7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3"/>
            <p:cNvCxnSpPr/>
            <p:nvPr/>
          </p:nvCxnSpPr>
          <p:spPr>
            <a:xfrm rot="10800000">
              <a:off x="0" y="312"/>
              <a:ext cx="117" cy="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3"/>
            <p:cNvCxnSpPr/>
            <p:nvPr/>
          </p:nvCxnSpPr>
          <p:spPr>
            <a:xfrm flipH="1" rot="10800000">
              <a:off x="426" y="238"/>
              <a:ext cx="50" cy="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3"/>
            <p:cNvCxnSpPr/>
            <p:nvPr/>
          </p:nvCxnSpPr>
          <p:spPr>
            <a:xfrm rot="5400000">
              <a:off x="341" y="259"/>
              <a:ext cx="1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9" name="Google Shape;139;p3"/>
            <p:cNvGrpSpPr/>
            <p:nvPr/>
          </p:nvGrpSpPr>
          <p:grpSpPr>
            <a:xfrm>
              <a:off x="750" y="372"/>
              <a:ext cx="288" cy="51"/>
              <a:chOff x="750" y="372"/>
              <a:chExt cx="288" cy="51"/>
            </a:xfrm>
          </p:grpSpPr>
          <p:cxnSp>
            <p:nvCxnSpPr>
              <p:cNvPr id="140" name="Google Shape;140;p3"/>
              <p:cNvCxnSpPr/>
              <p:nvPr/>
            </p:nvCxnSpPr>
            <p:spPr>
              <a:xfrm>
                <a:off x="786" y="372"/>
                <a:ext cx="9" cy="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3"/>
              <p:cNvCxnSpPr/>
              <p:nvPr/>
            </p:nvCxnSpPr>
            <p:spPr>
              <a:xfrm>
                <a:off x="948" y="381"/>
                <a:ext cx="6" cy="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2" name="Google Shape;142;p3"/>
              <p:cNvSpPr/>
              <p:nvPr/>
            </p:nvSpPr>
            <p:spPr>
              <a:xfrm>
                <a:off x="750" y="405"/>
                <a:ext cx="288" cy="18"/>
              </a:xfrm>
              <a:custGeom>
                <a:rect b="b" l="l" r="r" t="t"/>
                <a:pathLst>
                  <a:path extrusionOk="0" h="18" w="288">
                    <a:moveTo>
                      <a:pt x="0" y="6"/>
                    </a:moveTo>
                    <a:lnTo>
                      <a:pt x="258" y="18"/>
                    </a:lnTo>
                    <a:lnTo>
                      <a:pt x="288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3"/>
            <p:cNvSpPr/>
            <p:nvPr/>
          </p:nvSpPr>
          <p:spPr>
            <a:xfrm>
              <a:off x="799" y="240"/>
              <a:ext cx="242" cy="126"/>
            </a:xfrm>
            <a:custGeom>
              <a:rect b="b" l="l" r="r" t="t"/>
              <a:pathLst>
                <a:path extrusionOk="0" h="126" w="242">
                  <a:moveTo>
                    <a:pt x="0" y="0"/>
                  </a:moveTo>
                  <a:lnTo>
                    <a:pt x="11" y="112"/>
                  </a:lnTo>
                  <a:lnTo>
                    <a:pt x="50" y="126"/>
                  </a:lnTo>
                  <a:lnTo>
                    <a:pt x="143" y="126"/>
                  </a:lnTo>
                  <a:lnTo>
                    <a:pt x="242" y="126"/>
                  </a:lnTo>
                  <a:lnTo>
                    <a:pt x="1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16" y="258"/>
              <a:ext cx="96" cy="48"/>
            </a:xfrm>
            <a:custGeom>
              <a:rect b="b" l="l" r="r" t="t"/>
              <a:pathLst>
                <a:path extrusionOk="0" h="48" w="96">
                  <a:moveTo>
                    <a:pt x="0" y="0"/>
                  </a:moveTo>
                  <a:lnTo>
                    <a:pt x="3" y="28"/>
                  </a:lnTo>
                  <a:lnTo>
                    <a:pt x="56" y="48"/>
                  </a:lnTo>
                  <a:lnTo>
                    <a:pt x="96" y="45"/>
                  </a:lnTo>
                  <a:lnTo>
                    <a:pt x="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933" y="258"/>
              <a:ext cx="60" cy="48"/>
            </a:xfrm>
            <a:custGeom>
              <a:rect b="b" l="l" r="r" t="t"/>
              <a:pathLst>
                <a:path extrusionOk="0" h="48" w="60">
                  <a:moveTo>
                    <a:pt x="0" y="0"/>
                  </a:moveTo>
                  <a:lnTo>
                    <a:pt x="12" y="48"/>
                  </a:lnTo>
                  <a:lnTo>
                    <a:pt x="60" y="48"/>
                  </a:lnTo>
                  <a:lnTo>
                    <a:pt x="3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918" y="240"/>
              <a:ext cx="21" cy="126"/>
            </a:xfrm>
            <a:custGeom>
              <a:rect b="b" l="l" r="r" t="t"/>
              <a:pathLst>
                <a:path extrusionOk="0" h="126" w="21">
                  <a:moveTo>
                    <a:pt x="0" y="0"/>
                  </a:moveTo>
                  <a:lnTo>
                    <a:pt x="21" y="126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23" y="223"/>
              <a:ext cx="883" cy="2"/>
            </a:xfrm>
            <a:custGeom>
              <a:rect b="b" l="l" r="r" t="t"/>
              <a:pathLst>
                <a:path extrusionOk="0" h="2" w="883">
                  <a:moveTo>
                    <a:pt x="0" y="0"/>
                  </a:moveTo>
                  <a:lnTo>
                    <a:pt x="883" y="2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74" y="231"/>
              <a:ext cx="465" cy="45"/>
            </a:xfrm>
            <a:custGeom>
              <a:rect b="b" l="l" r="r" t="t"/>
              <a:pathLst>
                <a:path extrusionOk="0" h="45" w="465">
                  <a:moveTo>
                    <a:pt x="0" y="0"/>
                  </a:moveTo>
                  <a:lnTo>
                    <a:pt x="465" y="45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" name="Google Shape;149;p3"/>
            <p:cNvGrpSpPr/>
            <p:nvPr/>
          </p:nvGrpSpPr>
          <p:grpSpPr>
            <a:xfrm>
              <a:off x="609" y="135"/>
              <a:ext cx="237" cy="210"/>
              <a:chOff x="609" y="135"/>
              <a:chExt cx="237" cy="210"/>
            </a:xfrm>
          </p:grpSpPr>
          <p:sp>
            <p:nvSpPr>
              <p:cNvPr id="150" name="Google Shape;150;p3"/>
              <p:cNvSpPr/>
              <p:nvPr/>
            </p:nvSpPr>
            <p:spPr>
              <a:xfrm>
                <a:off x="640" y="135"/>
                <a:ext cx="1" cy="210"/>
              </a:xfrm>
              <a:custGeom>
                <a:rect b="b" l="l" r="r" t="t"/>
                <a:pathLst>
                  <a:path extrusionOk="0" h="210" w="1">
                    <a:moveTo>
                      <a:pt x="0" y="0"/>
                    </a:moveTo>
                    <a:lnTo>
                      <a:pt x="0" y="21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845" y="153"/>
                <a:ext cx="1" cy="70"/>
              </a:xfrm>
              <a:custGeom>
                <a:rect b="b" l="l" r="r" t="t"/>
                <a:pathLst>
                  <a:path extrusionOk="0" h="70" w="1">
                    <a:moveTo>
                      <a:pt x="0" y="0"/>
                    </a:moveTo>
                    <a:lnTo>
                      <a:pt x="1" y="7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2" name="Google Shape;152;p3"/>
              <p:cNvCxnSpPr/>
              <p:nvPr/>
            </p:nvCxnSpPr>
            <p:spPr>
              <a:xfrm rot="10800000">
                <a:off x="810" y="168"/>
                <a:ext cx="0" cy="3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3"/>
              <p:cNvCxnSpPr/>
              <p:nvPr/>
            </p:nvCxnSpPr>
            <p:spPr>
              <a:xfrm rot="10800000">
                <a:off x="609" y="186"/>
                <a:ext cx="0" cy="3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4" name="Google Shape;154;p3"/>
              <p:cNvSpPr/>
              <p:nvPr/>
            </p:nvSpPr>
            <p:spPr>
              <a:xfrm>
                <a:off x="776" y="137"/>
                <a:ext cx="1" cy="88"/>
              </a:xfrm>
              <a:custGeom>
                <a:rect b="b" l="l" r="r" t="t"/>
                <a:pathLst>
                  <a:path extrusionOk="0" h="88" w="1">
                    <a:moveTo>
                      <a:pt x="0" y="0"/>
                    </a:moveTo>
                    <a:lnTo>
                      <a:pt x="1" y="88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5" name="Google Shape;155;p3"/>
              <p:cNvGrpSpPr/>
              <p:nvPr/>
            </p:nvGrpSpPr>
            <p:grpSpPr>
              <a:xfrm>
                <a:off x="654" y="163"/>
                <a:ext cx="90" cy="61"/>
                <a:chOff x="654" y="163"/>
                <a:chExt cx="90" cy="61"/>
              </a:xfrm>
            </p:grpSpPr>
            <p:cxnSp>
              <p:nvCxnSpPr>
                <p:cNvPr id="156" name="Google Shape;156;p3"/>
                <p:cNvCxnSpPr/>
                <p:nvPr/>
              </p:nvCxnSpPr>
              <p:spPr>
                <a:xfrm>
                  <a:off x="654" y="163"/>
                  <a:ext cx="0" cy="6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7" name="Google Shape;157;p3"/>
                <p:cNvCxnSpPr/>
                <p:nvPr/>
              </p:nvCxnSpPr>
              <p:spPr>
                <a:xfrm>
                  <a:off x="699" y="163"/>
                  <a:ext cx="2" cy="6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8" name="Google Shape;158;p3"/>
                <p:cNvCxnSpPr/>
                <p:nvPr/>
              </p:nvCxnSpPr>
              <p:spPr>
                <a:xfrm>
                  <a:off x="744" y="163"/>
                  <a:ext cx="0" cy="6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59" name="Google Shape;159;p3"/>
            <p:cNvGrpSpPr/>
            <p:nvPr/>
          </p:nvGrpSpPr>
          <p:grpSpPr>
            <a:xfrm>
              <a:off x="667" y="238"/>
              <a:ext cx="125" cy="122"/>
              <a:chOff x="667" y="238"/>
              <a:chExt cx="125" cy="122"/>
            </a:xfrm>
          </p:grpSpPr>
          <p:sp>
            <p:nvSpPr>
              <p:cNvPr id="160" name="Google Shape;160;p3"/>
              <p:cNvSpPr/>
              <p:nvPr/>
            </p:nvSpPr>
            <p:spPr>
              <a:xfrm>
                <a:off x="693" y="238"/>
                <a:ext cx="90" cy="47"/>
              </a:xfrm>
              <a:custGeom>
                <a:rect b="b" l="l" r="r" t="t"/>
                <a:pathLst>
                  <a:path extrusionOk="0" h="47" w="90">
                    <a:moveTo>
                      <a:pt x="0" y="2"/>
                    </a:moveTo>
                    <a:lnTo>
                      <a:pt x="0" y="44"/>
                    </a:lnTo>
                    <a:lnTo>
                      <a:pt x="90" y="47"/>
                    </a:lnTo>
                    <a:lnTo>
                      <a:pt x="9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667" y="285"/>
                <a:ext cx="125" cy="75"/>
              </a:xfrm>
              <a:custGeom>
                <a:rect b="b" l="l" r="r" t="t"/>
                <a:pathLst>
                  <a:path extrusionOk="0" h="75" w="125">
                    <a:moveTo>
                      <a:pt x="0" y="0"/>
                    </a:moveTo>
                    <a:lnTo>
                      <a:pt x="0" y="54"/>
                    </a:lnTo>
                    <a:lnTo>
                      <a:pt x="125" y="75"/>
                    </a:lnTo>
                    <a:lnTo>
                      <a:pt x="12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2" name="Google Shape;162;p3"/>
            <p:cNvSpPr/>
            <p:nvPr/>
          </p:nvSpPr>
          <p:spPr>
            <a:xfrm>
              <a:off x="60" y="199"/>
              <a:ext cx="150" cy="57"/>
            </a:xfrm>
            <a:custGeom>
              <a:rect b="b" l="l" r="r" t="t"/>
              <a:pathLst>
                <a:path extrusionOk="0" h="57" w="150">
                  <a:moveTo>
                    <a:pt x="120" y="57"/>
                  </a:moveTo>
                  <a:lnTo>
                    <a:pt x="0" y="36"/>
                  </a:lnTo>
                  <a:lnTo>
                    <a:pt x="6" y="0"/>
                  </a:lnTo>
                  <a:lnTo>
                    <a:pt x="150" y="3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" name="Google Shape;163;p3"/>
            <p:cNvCxnSpPr/>
            <p:nvPr/>
          </p:nvCxnSpPr>
          <p:spPr>
            <a:xfrm>
              <a:off x="531" y="196"/>
              <a:ext cx="12" cy="10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" name="Google Shape;164;p3"/>
            <p:cNvCxnSpPr/>
            <p:nvPr/>
          </p:nvCxnSpPr>
          <p:spPr>
            <a:xfrm flipH="1" rot="10800000">
              <a:off x="543" y="187"/>
              <a:ext cx="345" cy="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5" name="Google Shape;165;p3"/>
          <p:cNvSpPr/>
          <p:nvPr/>
        </p:nvSpPr>
        <p:spPr>
          <a:xfrm>
            <a:off x="3662471" y="749601"/>
            <a:ext cx="4878618" cy="139601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7343" y="51399"/>
            <a:ext cx="955252" cy="677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"/>
          <p:cNvSpPr txBox="1"/>
          <p:nvPr/>
        </p:nvSpPr>
        <p:spPr>
          <a:xfrm>
            <a:off x="4137025" y="-27735"/>
            <a:ext cx="37084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CONOPS: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CDI-Warrior Knowledge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Scavenger Hunt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7344" y="-7210"/>
            <a:ext cx="797825" cy="797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" name="Google Shape;169;p3"/>
          <p:cNvGraphicFramePr/>
          <p:nvPr/>
        </p:nvGraphicFramePr>
        <p:xfrm>
          <a:off x="8555603" y="50876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{29DD5DF4-CE63-4A42-A2A3-27EB9DB6CBD1}</a:tableStyleId>
              </a:tblPr>
              <a:tblGrid>
                <a:gridCol w="1212750"/>
                <a:gridCol w="1212750"/>
                <a:gridCol w="1212750"/>
              </a:tblGrid>
              <a:tr h="26722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sng" cap="none" strike="noStrike">
                          <a:solidFill>
                            <a:schemeClr val="dk1"/>
                          </a:solidFill>
                        </a:rPr>
                        <a:t>Risk Assessment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3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Hazard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Initial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Risk Level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Mitigated Risk Level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Tripping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Low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Low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</a:tr>
              <a:tr h="26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Cars/Traffic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Med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Med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6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Heat Stress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Low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Low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</a:tr>
              <a:tr h="26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0" name="Google Shape;170;p3"/>
          <p:cNvGraphicFramePr/>
          <p:nvPr/>
        </p:nvGraphicFramePr>
        <p:xfrm>
          <a:off x="3681352" y="51592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{29DD5DF4-CE63-4A42-A2A3-27EB9DB6CBD1}</a:tableStyleId>
              </a:tblPr>
              <a:tblGrid>
                <a:gridCol w="1210225"/>
                <a:gridCol w="1210225"/>
                <a:gridCol w="1210225"/>
                <a:gridCol w="1210225"/>
              </a:tblGrid>
              <a:tr h="42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DATE/TIME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IDENTIFIED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VENUE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CONFIRMED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TRANSPORTATION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CONFIRMED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GUEST SPEAKER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CONFIRMED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42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RECON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CONDUCTED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INVITATIONS 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SENT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REHEARSAL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CONDUCTED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AAR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CONDUCTED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171" name="Google Shape;17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1886" y="1402494"/>
            <a:ext cx="10405531" cy="355321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"/>
          <p:cNvSpPr txBox="1"/>
          <p:nvPr/>
        </p:nvSpPr>
        <p:spPr>
          <a:xfrm>
            <a:off x="18336" y="2577272"/>
            <a:ext cx="3652800" cy="4448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11NOV2024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1700: Distribute of WARNORD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23NOV2024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0645: Formation/Accountability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0715: Safety and Standards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0800: Formation/Accountability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0815: Warrior Knowledge Scavenger Hunt Begins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0930: Completion of Warrior Knowledge Scavenger Hunt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0945: Meet up at FIELD PARK for Water War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1130: Conclude Water War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1145: FOD Walk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1215: Transition to DINING AREA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1230: BEGIN CEREMONY/FOOD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1400: Conclude CEREMONY/FOOD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1415: Clean-up Be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1500: Clean-up Finish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16727" y="14173"/>
            <a:ext cx="3644763" cy="103113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Mission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UTSA Det 842 is to build camaraderie through traditional military dining and ‘combat’ activities. This event will offer a memorable experience aligning with USAF traditions.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15484" y="1034762"/>
            <a:ext cx="3645777" cy="152810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 of the Operation</a:t>
            </a:r>
            <a:r>
              <a:rPr b="0" i="0" lang="en-US" sz="1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Units will form up at 0645 @ UTSA for Carpooling and will DEPART for JBSA-Lackland AFB @ 0715. We will establish a meeting zone and break apart by Squadron &amp; Flight for a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Wing Activity.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After completion, group will transition to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Stillman Park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 Water Gun/BalLoon War followed by a FOD Walk. After combat, members will make for final transition to DINING AREA for CEREMONY and FOOD. Estimated time of finishing: 1500.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8529530" y="-1936"/>
            <a:ext cx="3642002" cy="127254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Units Tasked: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GMC: All Flights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POC: All Flights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JBSA Public Affairs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8533253" y="1284779"/>
            <a:ext cx="3634555" cy="192728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to Staff: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Force Support - Consolidate accountability, food/water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Logistics – Transportation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 - Review and publish orders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Affairs - Provide media coverage (photos/videos), update social media sites and website from event, put together Storyboard showcasing event.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8535008" y="3212067"/>
            <a:ext cx="3658872" cy="189165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Coordinating Instructions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UNIFORM: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Det/Flight Shirts PTUs (for Run/Water War)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VEHICLES:GOV to transport POW/MIA and other Supplies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EQUIPMENT: Safety Belts,  road lights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COMMUNICATION:  Walkie-talkies for A-Staff and Flight Commanders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FUNDING: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 of Operations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4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"/>
          <p:cNvSpPr/>
          <p:nvPr/>
        </p:nvSpPr>
        <p:spPr>
          <a:xfrm>
            <a:off x="729742" y="1415167"/>
            <a:ext cx="10689771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Event: </a:t>
            </a:r>
            <a:r>
              <a:rPr b="0" i="0" lang="en-US" sz="4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Combat Dining 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Purpose: </a:t>
            </a:r>
            <a:r>
              <a:rPr b="0" i="0" lang="en-US" sz="4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Morale event to build esprit de corps within the cadet wing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Date: </a:t>
            </a:r>
            <a:r>
              <a:rPr b="0" i="0" lang="en-US" sz="4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 November 2024 (tentative)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Location: </a:t>
            </a:r>
            <a:r>
              <a:rPr b="0" i="0" lang="en-US" sz="4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JBSA-Lackland, San Antonio, 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  <a:r>
              <a:rPr b="0" i="0" lang="en-US" sz="40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4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Estimated ~$1350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POA&amp;M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5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p5"/>
          <p:cNvGraphicFramePr/>
          <p:nvPr/>
        </p:nvGraphicFramePr>
        <p:xfrm>
          <a:off x="327520" y="1465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{29DD5DF4-CE63-4A42-A2A3-27EB9DB6CBD1}</a:tableStyleId>
              </a:tblPr>
              <a:tblGrid>
                <a:gridCol w="4311775"/>
                <a:gridCol w="2417325"/>
                <a:gridCol w="1039050"/>
                <a:gridCol w="3643275"/>
              </a:tblGrid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Action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Suspense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Status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OPR</a:t>
                      </a:r>
                      <a:endParaRPr sz="2400" u="sng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</a:tr>
              <a:tr h="50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Complete Plan for CDI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ASAP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Yellow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Cadets Mason and Duquette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Coordinate Food Crew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8 November 2024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RED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Coordinate Det 842 PA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8 November 2024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RED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Coordinate Det 842 Communications/Safety Equipment Issue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15 November 2024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RED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Coordinate Combat Dining In Ceremony (SCRIPT)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15 November 2024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RED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Coordinate Logistics of Equipment Transportation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15 November 2024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RED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Committee Members &amp; Roles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p6"/>
          <p:cNvGraphicFramePr/>
          <p:nvPr/>
        </p:nvGraphicFramePr>
        <p:xfrm>
          <a:off x="319053" y="16270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{29DD5DF4-CE63-4A42-A2A3-27EB9DB6CBD1}</a:tableStyleId>
              </a:tblPr>
              <a:tblGrid>
                <a:gridCol w="5861675"/>
                <a:gridCol w="5494800"/>
              </a:tblGrid>
              <a:tr h="45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Role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Member(s)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</a:tr>
              <a:tr h="75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DET 842 Public Affairs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DET 842 Communications (Announcements, Equipment Issue, Etc)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Combat Dining-In Food Crew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Combat Dining-In Setup/Cleanup Crew(s)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Combat Dining-In Ceremony Crew (Mister/Madam President, etc)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7"/>
          <p:cNvCxnSpPr/>
          <p:nvPr/>
        </p:nvCxnSpPr>
        <p:spPr>
          <a:xfrm>
            <a:off x="2603499" y="5196773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7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7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"/>
          <p:cNvSpPr/>
          <p:nvPr/>
        </p:nvSpPr>
        <p:spPr>
          <a:xfrm>
            <a:off x="5166902" y="2085386"/>
            <a:ext cx="4451775" cy="3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 Nov 24 – Combat Dining In Execution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7"/>
          <p:cNvCxnSpPr/>
          <p:nvPr/>
        </p:nvCxnSpPr>
        <p:spPr>
          <a:xfrm flipH="1" rot="10800000">
            <a:off x="571500" y="1790700"/>
            <a:ext cx="10820400" cy="41529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8" name="Google Shape;228;p7"/>
          <p:cNvSpPr/>
          <p:nvPr/>
        </p:nvSpPr>
        <p:spPr>
          <a:xfrm>
            <a:off x="9707577" y="2047483"/>
            <a:ext cx="527475" cy="546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7"/>
          <p:cNvCxnSpPr/>
          <p:nvPr/>
        </p:nvCxnSpPr>
        <p:spPr>
          <a:xfrm>
            <a:off x="10626689" y="1895802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p7"/>
          <p:cNvSpPr/>
          <p:nvPr/>
        </p:nvSpPr>
        <p:spPr>
          <a:xfrm>
            <a:off x="8877300" y="2641600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8018477" y="2948625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6989777" y="3339312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6037278" y="3708911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5046678" y="4090968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3167078" y="4788411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1650508" y="5392939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504038" y="5808505"/>
            <a:ext cx="211123" cy="2185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B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705617" y="5826647"/>
            <a:ext cx="3200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 Oct 24 – Initial IPR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4148938" y="4356611"/>
            <a:ext cx="211123" cy="2185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5573302" y="3867150"/>
            <a:ext cx="211123" cy="2185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6515916" y="3500983"/>
            <a:ext cx="211123" cy="2185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3009899" y="5022204"/>
            <a:ext cx="3200400" cy="37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baseline="30000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nd</a:t>
            </a: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IPR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4737099" y="4324947"/>
            <a:ext cx="3200400" cy="37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baseline="30000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rd</a:t>
            </a: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IPR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7078677" y="3474508"/>
            <a:ext cx="3200400" cy="3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baseline="30000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IPR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1296230" y="4987244"/>
            <a:ext cx="1201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 Oct 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7"/>
          <p:cNvSpPr/>
          <p:nvPr/>
        </p:nvSpPr>
        <p:spPr>
          <a:xfrm>
            <a:off x="551712" y="5248367"/>
            <a:ext cx="1201722" cy="3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Oct 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7"/>
          <p:cNvCxnSpPr/>
          <p:nvPr/>
        </p:nvCxnSpPr>
        <p:spPr>
          <a:xfrm>
            <a:off x="1828308" y="5481839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p7"/>
          <p:cNvSpPr/>
          <p:nvPr/>
        </p:nvSpPr>
        <p:spPr>
          <a:xfrm>
            <a:off x="2201411" y="5311471"/>
            <a:ext cx="5435522" cy="634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Parade Field and Stillman Park @ JBSA - Site 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7"/>
          <p:cNvCxnSpPr/>
          <p:nvPr/>
        </p:nvCxnSpPr>
        <p:spPr>
          <a:xfrm>
            <a:off x="4353283" y="4512690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p7"/>
          <p:cNvCxnSpPr/>
          <p:nvPr/>
        </p:nvCxnSpPr>
        <p:spPr>
          <a:xfrm>
            <a:off x="5166902" y="4256579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1" name="Google Shape;251;p7"/>
          <p:cNvCxnSpPr/>
          <p:nvPr/>
        </p:nvCxnSpPr>
        <p:spPr>
          <a:xfrm>
            <a:off x="3358946" y="4877524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7"/>
          <p:cNvCxnSpPr/>
          <p:nvPr/>
        </p:nvCxnSpPr>
        <p:spPr>
          <a:xfrm>
            <a:off x="6672277" y="3630210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7"/>
          <p:cNvSpPr/>
          <p:nvPr/>
        </p:nvSpPr>
        <p:spPr>
          <a:xfrm>
            <a:off x="10999170" y="1806902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7"/>
          <p:cNvSpPr/>
          <p:nvPr/>
        </p:nvSpPr>
        <p:spPr>
          <a:xfrm>
            <a:off x="9239670" y="1707217"/>
            <a:ext cx="1545114" cy="37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AAR with CC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"/>
          <p:cNvSpPr/>
          <p:nvPr/>
        </p:nvSpPr>
        <p:spPr>
          <a:xfrm>
            <a:off x="3535377" y="4291513"/>
            <a:ext cx="1201722" cy="3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TBD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7"/>
          <p:cNvSpPr/>
          <p:nvPr/>
        </p:nvSpPr>
        <p:spPr>
          <a:xfrm>
            <a:off x="2483810" y="5075771"/>
            <a:ext cx="211200" cy="218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B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 txBox="1"/>
          <p:nvPr/>
        </p:nvSpPr>
        <p:spPr>
          <a:xfrm>
            <a:off x="1813102" y="296442"/>
            <a:ext cx="852305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 for Warrior Knowledge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Scavenger Hunt Location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8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8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0883" y="1358625"/>
            <a:ext cx="7130233" cy="500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 txBox="1"/>
          <p:nvPr/>
        </p:nvSpPr>
        <p:spPr>
          <a:xfrm>
            <a:off x="1813102" y="296442"/>
            <a:ext cx="85230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 for Water War Location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9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9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9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871861" y="1978231"/>
            <a:ext cx="10405530" cy="355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2024-10-10T02:20:43Z</dcterms:created>
  <dc:creator>Blake Duquette</dc:creator>
</cp:coreProperties>
</file>